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>
        <p:scale>
          <a:sx n="100" d="100"/>
          <a:sy n="100" d="100"/>
        </p:scale>
        <p:origin x="48" y="2045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5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7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155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0346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06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75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05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09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0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74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2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93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44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3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9404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9B47D66-16CC-41E8-8F30-5E57DB4CAFE3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0E92AE6-32FC-48FD-8DBE-A5C42B00FC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455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png"  /><Relationship Id="rId3" Type="http://schemas.openxmlformats.org/officeDocument/2006/relationships/image" Target="../media/image42.jpeg"  /><Relationship Id="rId4" Type="http://schemas.openxmlformats.org/officeDocument/2006/relationships/image" Target="../media/image43.jpeg"  /><Relationship Id="rId5" Type="http://schemas.openxmlformats.org/officeDocument/2006/relationships/image" Target="../media/image44.png"  /><Relationship Id="rId6" Type="http://schemas.openxmlformats.org/officeDocument/2006/relationships/image" Target="../media/image45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jpeg"  /><Relationship Id="rId3" Type="http://schemas.openxmlformats.org/officeDocument/2006/relationships/image" Target="../media/image42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45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  <a:lum/>
            </a:blip>
            <a:tile tx="0" ty="0" sx="100000" sy="100000" flip="none" algn="tl"/>
          </a:blipFill>
          <a:ln>
            <a:solidFill>
              <a:schemeClr val="accent1"/>
            </a:solidFill>
          </a:ln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>
            <a:alphaModFix amt="45000"/>
            <a:lum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4">
                    <hd:imgEffect xmlns:hd="http://schemas.haansoft.com/office/drawingml/8.0">
                      <hd:artEffectSharpenSoften amount="-3800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0" y="0"/>
            <a:ext cx="1971737" cy="1464812"/>
          </a:xfrm>
          <a:prstGeom prst="rect">
            <a:avLst/>
          </a:prstGeom>
          <a:blipFill rotWithShape="1">
            <a:blip r:embed="rId6">
              <a:alphaModFix amt="45000"/>
              <a:lum/>
              <a:extLst>
                <a:ext uri="783A4284-B454-46f5-B8C8-42B5039CE256">
                  <hp:hncPhoto xmlns:hp="http://schemas.haansoft.com/office/presentation/8.0">
                    <hd:imgLayer xmlns:hd="http://schemas.haansoft.com/office/drawingml/8.0" r:embed="rId3">
                      <hd:imgEffect xmlns:hd="http://schemas.haansoft.com/office/drawingml/8.0">
                        <hd:artEffectSharpenSoften amount="-38000"/>
                      </hd:imgEffect>
                    </hd:imgLayer>
                  </hp:hncPhoto>
                </a:ext>
              </a:extLst>
            </a:blip>
            <a:tile tx="0" ty="0" sx="100000" sy="100000" flip="none" algn="tl"/>
          </a:blipFill>
          <a:effectLst>
            <a:softEdge rad="127000"/>
          </a:effectLst>
        </p:spPr>
      </p:pic>
      <p:sp>
        <p:nvSpPr>
          <p:cNvPr id="5" name="TextBox 4"/>
          <p:cNvSpPr txBox="1"/>
          <p:nvPr/>
        </p:nvSpPr>
        <p:spPr>
          <a:xfrm>
            <a:off x="3773520" y="1343521"/>
            <a:ext cx="4644960" cy="1454924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500">
                <a:solidFill>
                  <a:schemeClr val="lt1"/>
                </a:solidFill>
                <a:latin typeface="Arial Black"/>
              </a:rPr>
              <a:t>L2PJH</a:t>
            </a:r>
            <a:endParaRPr lang="en-US" altLang="ko-KR" sz="4500">
              <a:solidFill>
                <a:schemeClr val="lt1"/>
              </a:solidFill>
              <a:latin typeface="Arial Black"/>
            </a:endParaRPr>
          </a:p>
          <a:p>
            <a:pPr algn="ctr">
              <a:defRPr/>
            </a:pPr>
            <a:r>
              <a:rPr lang="ko-KR" altLang="en-US" sz="4500">
                <a:solidFill>
                  <a:schemeClr val="lt1"/>
                </a:solidFill>
                <a:latin typeface="HY헤드라인M"/>
                <a:ea typeface="HY헤드라인M"/>
              </a:rPr>
              <a:t>영화관 프로젝트</a:t>
            </a:r>
            <a:endParaRPr lang="ko-KR" altLang="en-US" sz="4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96612" y="0"/>
            <a:ext cx="2895388" cy="1912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af3db"/>
                </a:solidFill>
                <a:latin typeface="HY헤드라인M"/>
                <a:ea typeface="HY헤드라인M"/>
              </a:rPr>
              <a:t>			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조장 </a:t>
            </a:r>
            <a:r>
              <a:rPr lang="en-US" altLang="ko-KR" sz="1600">
                <a:solidFill>
                  <a:schemeClr val="lt1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 이성종 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		      	조원 </a:t>
            </a:r>
            <a:r>
              <a:rPr lang="en-US" altLang="ko-KR" sz="1600">
                <a:solidFill>
                  <a:schemeClr val="lt1"/>
                </a:solidFill>
                <a:latin typeface="HY헤드라인M"/>
                <a:ea typeface="HY헤드라인M"/>
              </a:rPr>
              <a:t>: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 박현상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ea typeface="HY헤드라인M"/>
              </a:rPr>
              <a:t>		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  		  한혜휘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ea typeface="HY헤드라인M"/>
              </a:rPr>
              <a:t>	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600">
                <a:solidFill>
                  <a:schemeClr val="lt1"/>
                </a:solidFill>
                <a:ea typeface="HY헤드라인M"/>
              </a:rPr>
              <a:t>	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  		  이예진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lt1"/>
                </a:solidFill>
                <a:ea typeface="HY헤드라인M"/>
              </a:rPr>
              <a:t>		</a:t>
            </a:r>
            <a:r>
              <a:rPr lang="ko-KR" altLang="en-US" sz="1600">
                <a:solidFill>
                  <a:schemeClr val="lt1"/>
                </a:solidFill>
                <a:latin typeface="HY헤드라인M"/>
                <a:ea typeface="HY헤드라인M"/>
              </a:rPr>
              <a:t>  		  조형섭</a:t>
            </a:r>
            <a:endParaRPr lang="ko-KR" altLang="en-US" sz="16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Ⅱ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관리자 기능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2598500" y="3231832"/>
            <a:ext cx="6995000" cy="1004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사이드 바에 관리자 모드 사이드바를 따로 적용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,</a:t>
            </a: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include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를 사용해 페이지마다 적용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376" y="1045352"/>
            <a:ext cx="5801534" cy="5334744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1053" y="2483197"/>
            <a:ext cx="4679122" cy="1638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Ⅱ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관리자 기능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598500" y="3231832"/>
            <a:ext cx="6995000" cy="39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일반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ID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와 관리자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ID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로 로그인 했을때 사이드 바가 변경</a:t>
            </a:r>
            <a:endParaRPr lang="ko-KR" altLang="en-US" sz="2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322" y="2176287"/>
            <a:ext cx="2362529" cy="250542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6274" y="3256738"/>
            <a:ext cx="0" cy="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20323" y="1389577"/>
            <a:ext cx="2452513" cy="3734321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1591890" y="2339704"/>
            <a:ext cx="1519947" cy="3634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ffff00"/>
                </a:solidFill>
                <a:latin typeface="맑은 고딕"/>
                <a:ea typeface="맑은 고딕"/>
              </a:rPr>
              <a:t>일반 로그인</a:t>
            </a:r>
            <a:endParaRPr lang="ko-KR" altLang="en-US" b="1">
              <a:solidFill>
                <a:srgbClr val="ffff00"/>
              </a:solidFill>
              <a:latin typeface="맑은 고딕"/>
              <a:ea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3957942" y="1590268"/>
            <a:ext cx="1742873" cy="360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ffff00"/>
                </a:solidFill>
                <a:latin typeface="맑은 고딕"/>
                <a:ea typeface="맑은 고딕"/>
              </a:rPr>
              <a:t>관리자 로그인</a:t>
            </a:r>
            <a:endParaRPr lang="ko-KR" altLang="en-US" b="1">
              <a:solidFill>
                <a:srgbClr val="ffff00"/>
              </a:solidFill>
              <a:latin typeface="맑은 고딕"/>
              <a:ea typeface="맑은 고딕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35547" y="1260210"/>
            <a:ext cx="4915586" cy="4763164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75961" y="1283419"/>
            <a:ext cx="4953691" cy="469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Ⅲ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리뷰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598500" y="3231832"/>
            <a:ext cx="6995000" cy="1004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로그인 시에만 영화 리뷰 작성 가능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(1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회 한정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)</a:t>
            </a: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리뷰 수정시 작성된 위치에서 수정가능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4175800" y="1478401"/>
            <a:ext cx="4590239" cy="36754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5721" y="1004549"/>
            <a:ext cx="8468907" cy="4848901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14505" y="1047396"/>
            <a:ext cx="6020640" cy="5068007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75890" y="995104"/>
            <a:ext cx="6049219" cy="3686689"/>
          </a:xfrm>
          <a:prstGeom prst="rect">
            <a:avLst/>
          </a:prstGeom>
        </p:spPr>
      </p:pic>
      <p:grpSp>
        <p:nvGrpSpPr>
          <p:cNvPr id="36" name=""/>
          <p:cNvGrpSpPr/>
          <p:nvPr/>
        </p:nvGrpSpPr>
        <p:grpSpPr>
          <a:xfrm rot="0">
            <a:off x="961263" y="986672"/>
            <a:ext cx="8354948" cy="4884656"/>
            <a:chOff x="1247012" y="1973344"/>
            <a:chExt cx="8354948" cy="4884656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47012" y="1973344"/>
              <a:ext cx="8354948" cy="4884656"/>
            </a:xfrm>
            <a:prstGeom prst="rect">
              <a:avLst/>
            </a:prstGeom>
          </p:spPr>
        </p:pic>
        <p:sp>
          <p:nvSpPr>
            <p:cNvPr id="34" name=""/>
            <p:cNvSpPr txBox="1"/>
            <p:nvPr/>
          </p:nvSpPr>
          <p:spPr>
            <a:xfrm>
              <a:off x="3638551" y="2409824"/>
              <a:ext cx="4733924" cy="64186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chemeClr val="dk1"/>
                  </a:solidFill>
                  <a:latin typeface="맑은 고딕"/>
                  <a:ea typeface="맑은 고딕"/>
                </a:rPr>
                <a:t>로그인이 되어있고 작성된 리뷰가 없어야</a:t>
              </a:r>
              <a:br>
                <a:rPr lang="ko-KR" altLang="en-US" b="1">
                  <a:solidFill>
                    <a:schemeClr val="dk1"/>
                  </a:solidFill>
                  <a:ea typeface="맑은 고딕"/>
                </a:rPr>
              </a:br>
              <a:r>
                <a:rPr lang="ko-KR" altLang="en-US" b="1">
                  <a:solidFill>
                    <a:schemeClr val="dk1"/>
                  </a:solidFill>
                  <a:latin typeface="맑은 고딕"/>
                  <a:ea typeface="맑은 고딕"/>
                </a:rPr>
                <a:t> 리뷰 쓰기 칸이 생성</a:t>
              </a:r>
              <a:endParaRPr lang="ko-KR" altLang="en-US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38" name=""/>
          <p:cNvSpPr txBox="1"/>
          <p:nvPr/>
        </p:nvSpPr>
        <p:spPr>
          <a:xfrm>
            <a:off x="5372101" y="3076575"/>
            <a:ext cx="3448050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grpSp>
        <p:nvGrpSpPr>
          <p:cNvPr id="40" name=""/>
          <p:cNvGrpSpPr/>
          <p:nvPr/>
        </p:nvGrpSpPr>
        <p:grpSpPr>
          <a:xfrm rot="0">
            <a:off x="938056" y="999815"/>
            <a:ext cx="8487089" cy="3553444"/>
            <a:chOff x="1852456" y="971240"/>
            <a:chExt cx="8487089" cy="3553444"/>
          </a:xfrm>
        </p:grpSpPr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52456" y="971240"/>
              <a:ext cx="8487089" cy="3553444"/>
            </a:xfrm>
            <a:prstGeom prst="rect">
              <a:avLst/>
            </a:prstGeom>
          </p:spPr>
        </p:pic>
        <p:sp>
          <p:nvSpPr>
            <p:cNvPr id="39" name=""/>
            <p:cNvSpPr txBox="1"/>
            <p:nvPr/>
          </p:nvSpPr>
          <p:spPr>
            <a:xfrm>
              <a:off x="5695950" y="3009900"/>
              <a:ext cx="2857500" cy="636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chemeClr val="dk1"/>
                  </a:solidFill>
                  <a:latin typeface="맑은 고딕"/>
                  <a:ea typeface="맑은 고딕"/>
                </a:rPr>
                <a:t>작성된 리뷰가 있다면 수정 삭제 버튼 출력</a:t>
              </a:r>
              <a:endParaRPr lang="ko-KR" altLang="en-US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43" name=""/>
          <p:cNvGrpSpPr/>
          <p:nvPr/>
        </p:nvGrpSpPr>
        <p:grpSpPr>
          <a:xfrm rot="0">
            <a:off x="1175606" y="1006935"/>
            <a:ext cx="8964488" cy="4005929"/>
            <a:chOff x="1051781" y="3228648"/>
            <a:chExt cx="8964488" cy="4005929"/>
          </a:xfrm>
        </p:grpSpPr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51781" y="3228648"/>
              <a:ext cx="8964488" cy="4005929"/>
            </a:xfrm>
            <a:prstGeom prst="rect">
              <a:avLst/>
            </a:prstGeom>
          </p:spPr>
        </p:pic>
        <p:sp>
          <p:nvSpPr>
            <p:cNvPr id="42" name=""/>
            <p:cNvSpPr txBox="1"/>
            <p:nvPr/>
          </p:nvSpPr>
          <p:spPr>
            <a:xfrm>
              <a:off x="4048125" y="3781424"/>
              <a:ext cx="4419599" cy="3624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chemeClr val="dk1"/>
                  </a:solidFill>
                  <a:latin typeface="맑은 고딕"/>
                  <a:ea typeface="맑은 고딕"/>
                </a:rPr>
                <a:t>수정버튼 클릭 시 댓글위치에서 수정</a:t>
              </a:r>
              <a:endParaRPr lang="en-US" altLang="ko-KR" b="1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1" animBg="1"/>
      <p:bldP spid="43" grpId="2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Ⅳ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ID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/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PW 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찾기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598500" y="3231832"/>
            <a:ext cx="6995000" cy="1004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로그인 창에서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ID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/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PW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찾기 실행 가능</a:t>
            </a:r>
            <a:endParaRPr lang="ko-KR" altLang="en-US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PW 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는 인증번호 와 아이디 중복 체크 후 재설정</a:t>
            </a:r>
            <a:endParaRPr lang="ko-KR" altLang="en-US" sz="2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9605" y="1044631"/>
            <a:ext cx="6363588" cy="4039163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3064" y="1015715"/>
            <a:ext cx="4248743" cy="4563111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8818" y="1004548"/>
            <a:ext cx="4115374" cy="4848901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87884" y="984595"/>
            <a:ext cx="5534797" cy="326753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833086" y="926249"/>
            <a:ext cx="5268060" cy="4458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1508353" y="1250506"/>
            <a:ext cx="9137193" cy="3750240"/>
            <a:chOff x="1498828" y="1260031"/>
            <a:chExt cx="9137193" cy="3750240"/>
          </a:xfrm>
        </p:grpSpPr>
        <p:sp>
          <p:nvSpPr>
            <p:cNvPr id="5" name="TextBox 3"/>
            <p:cNvSpPr txBox="1"/>
            <p:nvPr/>
          </p:nvSpPr>
          <p:spPr>
            <a:xfrm>
              <a:off x="1498828" y="1271582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[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9600160" y="1260031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]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3718560" y="3030857"/>
              <a:ext cx="4745355" cy="7962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600">
                  <a:solidFill>
                    <a:schemeClr val="lt1"/>
                  </a:solidFill>
                  <a:latin typeface="HY헤드라인M"/>
                  <a:ea typeface="HY헤드라인M"/>
                </a:rPr>
                <a:t>Part 3.</a:t>
              </a:r>
              <a:r>
                <a:rPr lang="ko-KR" altLang="en-US" sz="4600" i="1">
                  <a:solidFill>
                    <a:schemeClr val="lt1"/>
                  </a:solidFill>
                  <a:latin typeface="HY헤드라인M"/>
                  <a:ea typeface="HY헤드라인M"/>
                </a:rPr>
                <a:t> </a:t>
              </a:r>
              <a:r>
                <a:rPr lang="ko-KR" altLang="en-US" sz="4600">
                  <a:solidFill>
                    <a:schemeClr val="lt1"/>
                  </a:solidFill>
                  <a:latin typeface="HY헤드라인M"/>
                  <a:ea typeface="HY헤드라인M"/>
                </a:rPr>
                <a:t>기능 시연</a:t>
              </a:r>
              <a:endParaRPr lang="ko-KR" altLang="en-US" sz="4600">
                <a:solidFill>
                  <a:schemeClr val="lt1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1508353" y="1250506"/>
            <a:ext cx="9137193" cy="3750240"/>
            <a:chOff x="1498828" y="1260031"/>
            <a:chExt cx="9137193" cy="3750240"/>
          </a:xfrm>
        </p:grpSpPr>
        <p:sp>
          <p:nvSpPr>
            <p:cNvPr id="5" name="TextBox 3"/>
            <p:cNvSpPr txBox="1"/>
            <p:nvPr/>
          </p:nvSpPr>
          <p:spPr>
            <a:xfrm>
              <a:off x="1498828" y="1271582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[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9600160" y="1260031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]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3718560" y="3030857"/>
              <a:ext cx="4745355" cy="7962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600">
                  <a:solidFill>
                    <a:schemeClr val="lt1"/>
                  </a:solidFill>
                  <a:latin typeface="HY헤드라인M"/>
                  <a:ea typeface="HY헤드라인M"/>
                </a:rPr>
                <a:t>Part 4.</a:t>
              </a:r>
              <a:r>
                <a:rPr lang="ko-KR" altLang="en-US" sz="4600" i="1">
                  <a:solidFill>
                    <a:schemeClr val="lt1"/>
                  </a:solidFill>
                  <a:latin typeface="HY헤드라인M"/>
                  <a:ea typeface="HY헤드라인M"/>
                </a:rPr>
                <a:t> </a:t>
              </a:r>
              <a:r>
                <a:rPr lang="ko-KR" altLang="en-US" sz="4600">
                  <a:solidFill>
                    <a:schemeClr val="lt1"/>
                  </a:solidFill>
                  <a:latin typeface="HY헤드라인M"/>
                  <a:ea typeface="HY헤드라인M"/>
                </a:rPr>
                <a:t>조원 소개</a:t>
              </a:r>
              <a:endParaRPr lang="ko-KR" altLang="en-US" sz="4600">
                <a:solidFill>
                  <a:schemeClr val="lt1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640" y="1641137"/>
            <a:ext cx="2000250" cy="2000250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1357" y="1494209"/>
            <a:ext cx="1847850" cy="247650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7590" y="1685924"/>
            <a:ext cx="2000629" cy="1991738"/>
          </a:xfrm>
          <a:prstGeom prst="rect">
            <a:avLst/>
          </a:prstGeom>
        </p:spPr>
      </p:pic>
      <p:sp>
        <p:nvSpPr>
          <p:cNvPr id="5" name="Text Placeholder 2"/>
          <p:cNvSpPr/>
          <p:nvPr/>
        </p:nvSpPr>
        <p:spPr>
          <a:xfrm>
            <a:off x="257583" y="4215980"/>
            <a:ext cx="2105292" cy="53294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anchor="b">
            <a:noAutofit/>
          </a:bodyPr>
          <a:p>
            <a:pPr marL="36900" indent="0" algn="ctr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조형섭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6" name="Text Placeholder 3"/>
          <p:cNvSpPr/>
          <p:nvPr/>
        </p:nvSpPr>
        <p:spPr>
          <a:xfrm>
            <a:off x="268932" y="4946331"/>
            <a:ext cx="2105292" cy="121229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영화 등록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삭제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상영관 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,</a:t>
            </a: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스케줄 등록 삭제</a:t>
            </a:r>
            <a:endParaRPr lang="ko-KR" altLang="en-US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관련 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CSS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03422" y="1681013"/>
            <a:ext cx="1991429" cy="1991429"/>
          </a:xfrm>
          <a:prstGeom prst="rect">
            <a:avLst/>
          </a:prstGeom>
        </p:spPr>
      </p:pic>
      <p:sp>
        <p:nvSpPr>
          <p:cNvPr id="9" name="Text Placeholder 2"/>
          <p:cNvSpPr/>
          <p:nvPr/>
        </p:nvSpPr>
        <p:spPr>
          <a:xfrm>
            <a:off x="2669232" y="4215980"/>
            <a:ext cx="2105292" cy="53294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anchor="b">
            <a:noAutofit/>
          </a:bodyPr>
          <a:p>
            <a:pPr marL="36900" indent="0" algn="ctr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한혜휘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0" name="Text Placeholder 3"/>
          <p:cNvSpPr/>
          <p:nvPr/>
        </p:nvSpPr>
        <p:spPr>
          <a:xfrm>
            <a:off x="2680581" y="4946331"/>
            <a:ext cx="2105292" cy="1688539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rmAutofit fontScale="92500" lnSpcReduction="20000"/>
          </a:bodyPr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회원가입</a:t>
            </a:r>
            <a:b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</a:b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휴대폰 인증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페이징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고객센터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관련 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CSS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footer, favicon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1" name="Text Placeholder 2"/>
          <p:cNvSpPr/>
          <p:nvPr/>
        </p:nvSpPr>
        <p:spPr>
          <a:xfrm>
            <a:off x="5131547" y="4215980"/>
            <a:ext cx="2105292" cy="53294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anchor="b">
            <a:noAutofit/>
          </a:bodyPr>
          <a:p>
            <a:pPr marL="36900" indent="0" algn="ctr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이성종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2" name="Text Placeholder 3"/>
          <p:cNvSpPr/>
          <p:nvPr/>
        </p:nvSpPr>
        <p:spPr>
          <a:xfrm>
            <a:off x="5142896" y="4946331"/>
            <a:ext cx="2105292" cy="121229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전체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CSS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수정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사이드 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관리자 기능</a:t>
            </a:r>
            <a:endParaRPr lang="ko-KR" altLang="en-US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티켓 출력</a:t>
            </a:r>
            <a:endParaRPr lang="ko-KR" altLang="en-US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3" name="Text Placeholder 2"/>
          <p:cNvSpPr/>
          <p:nvPr/>
        </p:nvSpPr>
        <p:spPr>
          <a:xfrm>
            <a:off x="7402753" y="4215980"/>
            <a:ext cx="2105292" cy="53294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anchor="b">
            <a:noAutofit/>
          </a:bodyPr>
          <a:p>
            <a:pPr marL="36900" indent="0" algn="ctr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이예진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4" name="Text Placeholder 3"/>
          <p:cNvSpPr/>
          <p:nvPr/>
        </p:nvSpPr>
        <p:spPr>
          <a:xfrm>
            <a:off x="7414102" y="4946331"/>
            <a:ext cx="2105292" cy="121229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영화 상세보기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리스트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영화리뷰</a:t>
            </a:r>
            <a:endParaRPr lang="ko-KR" altLang="en-US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영화 검색</a:t>
            </a:r>
            <a:endParaRPr lang="ko-KR" altLang="en-US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관련 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CSS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6" name="Text Placeholder 2"/>
          <p:cNvSpPr/>
          <p:nvPr/>
        </p:nvSpPr>
        <p:spPr>
          <a:xfrm>
            <a:off x="9932148" y="4215980"/>
            <a:ext cx="2105292" cy="53294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anchor="b">
            <a:noAutofit/>
          </a:bodyPr>
          <a:p>
            <a:pPr marL="36900" indent="0" algn="ctr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박현상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7" name="Text Placeholder 3"/>
          <p:cNvSpPr/>
          <p:nvPr/>
        </p:nvSpPr>
        <p:spPr>
          <a:xfrm>
            <a:off x="9943496" y="4946331"/>
            <a:ext cx="2105292" cy="1212291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p>
            <a:pPr marL="342900" indent="-306000" algn="l" defTabSz="4572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예매하기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결제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(</a:t>
            </a: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카카오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API)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전체 </a:t>
            </a:r>
            <a:r>
              <a:rPr lang="en-US" altLang="ko-KR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ajax</a:t>
            </a:r>
            <a:endParaRPr lang="en-US" altLang="ko-KR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5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오류 확인</a:t>
            </a:r>
            <a:endParaRPr lang="ko-KR" altLang="en-US" sz="15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18" name="Google Shape;5127;p44"/>
          <p:cNvSpPr txBox="1"/>
          <p:nvPr/>
        </p:nvSpPr>
        <p:spPr>
          <a:xfrm>
            <a:off x="2267039" y="106576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>
                <a:solidFill>
                  <a:schemeClr val="lt1"/>
                </a:solidFill>
                <a:latin typeface="HY헤드라인M"/>
                <a:ea typeface="HY헤드라인M"/>
              </a:rPr>
              <a:t>04.</a:t>
            </a:r>
            <a:r>
              <a:rPr lang="ko-KR" altLang="en-US" sz="4400">
                <a:solidFill>
                  <a:schemeClr val="lt1"/>
                </a:solidFill>
                <a:latin typeface="HY헤드라인M"/>
                <a:ea typeface="HY헤드라인M"/>
              </a:rPr>
              <a:t> 조원 소개</a:t>
            </a:r>
            <a:endParaRPr lang="ko-KR" altLang="en-US" sz="44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781566" y="1642759"/>
            <a:ext cx="21336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1508353" y="1250506"/>
            <a:ext cx="9137193" cy="3750240"/>
            <a:chOff x="1498828" y="1260031"/>
            <a:chExt cx="9137193" cy="3750240"/>
          </a:xfrm>
        </p:grpSpPr>
        <p:sp>
          <p:nvSpPr>
            <p:cNvPr id="5" name="TextBox 3"/>
            <p:cNvSpPr txBox="1"/>
            <p:nvPr/>
          </p:nvSpPr>
          <p:spPr>
            <a:xfrm>
              <a:off x="1498828" y="1271582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[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9600160" y="1260031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]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4109085" y="3030857"/>
              <a:ext cx="3964304" cy="7962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600">
                  <a:solidFill>
                    <a:schemeClr val="lt1"/>
                  </a:solidFill>
                  <a:latin typeface="HY헤드라인M"/>
                  <a:ea typeface="HY헤드라인M"/>
                </a:rPr>
                <a:t>Part 5.</a:t>
              </a:r>
              <a:r>
                <a:rPr lang="ko-KR" altLang="en-US" sz="4600" i="1">
                  <a:solidFill>
                    <a:schemeClr val="lt1"/>
                  </a:solidFill>
                  <a:latin typeface="HY헤드라인M"/>
                  <a:ea typeface="HY헤드라인M"/>
                </a:rPr>
                <a:t> </a:t>
              </a:r>
              <a:r>
                <a:rPr lang="ko-KR" altLang="en-US" sz="4600">
                  <a:solidFill>
                    <a:schemeClr val="lt1"/>
                  </a:solidFill>
                  <a:latin typeface="HY헤드라인M"/>
                  <a:ea typeface="HY헤드라인M"/>
                </a:rPr>
                <a:t>느낀점</a:t>
              </a:r>
              <a:endParaRPr lang="ko-KR" altLang="en-US" sz="4600">
                <a:solidFill>
                  <a:schemeClr val="lt1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4424" y="1295399"/>
            <a:ext cx="1910066" cy="1901577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335400" y="6085908"/>
            <a:ext cx="1864468" cy="36551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한혜휘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0" name="Text Placeholder 3"/>
          <p:cNvSpPr/>
          <p:nvPr/>
        </p:nvSpPr>
        <p:spPr>
          <a:xfrm>
            <a:off x="2386726" y="1288326"/>
            <a:ext cx="9137579" cy="1901334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준비하고 작성하기 전까지는 추가하고 싶은 기능들 예를 들어 홈페이지에서 팝업띄우기</a:t>
            </a:r>
            <a:r>
              <a:rPr lang="en-US" altLang="ko-KR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,</a:t>
            </a: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로그인창 </a:t>
            </a:r>
            <a:r>
              <a:rPr lang="en-US" altLang="ko-KR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modal</a:t>
            </a: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로 만들기 등을 하고싶었지만 여러가지 기능들과 </a:t>
            </a:r>
            <a:r>
              <a:rPr lang="en-US" altLang="ko-KR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 css</a:t>
            </a: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를 구현하고 정리하다 보니 시간이 많이 부족해서 아쉽고 의문의 오류가 많이떠 당황을 많이 했던 것 같다</a:t>
            </a:r>
            <a:r>
              <a:rPr lang="en-US" altLang="ko-KR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.</a:t>
            </a:r>
            <a:endParaRPr lang="en-US" altLang="ko-KR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부족한 조장을 잘 따라와준 조원덕분에 많은 기능을 구현하고 내기준 멋있는 프로젝트 결과가  나온 것 같아 만족스럽고 조원들에게 감사하다</a:t>
            </a:r>
            <a:r>
              <a:rPr lang="en-US" altLang="ko-KR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.</a:t>
            </a:r>
            <a:endParaRPr lang="en-US" altLang="ko-KR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31" name="Google Shape;5127;p44"/>
          <p:cNvSpPr txBox="1"/>
          <p:nvPr/>
        </p:nvSpPr>
        <p:spPr>
          <a:xfrm>
            <a:off x="2267039" y="106576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>
                <a:solidFill>
                  <a:schemeClr val="lt1"/>
                </a:solidFill>
                <a:latin typeface="HY헤드라인M"/>
                <a:ea typeface="HY헤드라인M"/>
              </a:rPr>
              <a:t>05.</a:t>
            </a:r>
            <a:r>
              <a:rPr lang="ko-KR" altLang="en-US" sz="4400">
                <a:solidFill>
                  <a:schemeClr val="lt1"/>
                </a:solidFill>
                <a:latin typeface="HY헤드라인M"/>
                <a:ea typeface="HY헤드라인M"/>
              </a:rPr>
              <a:t> 느낀점</a:t>
            </a:r>
            <a:endParaRPr lang="ko-KR" altLang="en-US" sz="44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8644" y="3622135"/>
            <a:ext cx="1847850" cy="2476500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335400" y="3189091"/>
            <a:ext cx="1864468" cy="36551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이성종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34" name="Text Placeholder 3"/>
          <p:cNvSpPr/>
          <p:nvPr/>
        </p:nvSpPr>
        <p:spPr>
          <a:xfrm>
            <a:off x="2539126" y="3629449"/>
            <a:ext cx="9208511" cy="2641042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이번 프로젝트에서 나름 열심히 했다고 생각하지만 다른 조원들에 비하면 어려운 부분은 적었던 것 같았다.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내가 만들었던 것 중에서 제일 고민을 많이 했던 부분은 댓글과 문자 인증이었는데 댓글은 이전에 배운 것과 다른 방식으로 해보고 싶었지만 실패 해서 아쉬웠다.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그리고 문자 인증은 원래 시간이 없어서 뺄려고 했는데 발표가 늦춰지면서 적용할 수 </a:t>
            </a:r>
            <a:b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</a:b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있어서 좋았다.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약 2주간의 시간이었지만 프로젝트를 위해 노력해온 조원들에게 감사한다.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3"/>
          <p:cNvSpPr/>
          <p:nvPr/>
        </p:nvSpPr>
        <p:spPr>
          <a:xfrm>
            <a:off x="2467789" y="1288326"/>
            <a:ext cx="9137579" cy="1901334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내가 원하는 대로 코드를 짜는 것이 재미있었고, 그에 따른 오류를 해결하면서 실력이 성장했음을 느꼈다. 수업 내용들을 이번 프로젝트를 통해 복습할 수 있어서 좋았다.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83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내가 원하는 대로 코드를 짜는 것이 재미있었고, 그에 따른 오류를 해결하면서 실력이 성장했음을 느꼈다. 프로젝트를 하면서 개인적으로 아쉬웠던 부분들도 많았지만 수업 내용들을 이번 프로젝트를 통해 복습할 수 있어서 좋았다.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31" name="Google Shape;5127;p44"/>
          <p:cNvSpPr txBox="1"/>
          <p:nvPr/>
        </p:nvSpPr>
        <p:spPr>
          <a:xfrm>
            <a:off x="2267039" y="106576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>
                <a:solidFill>
                  <a:schemeClr val="lt1"/>
                </a:solidFill>
                <a:latin typeface="HY헤드라인M"/>
                <a:ea typeface="HY헤드라인M"/>
              </a:rPr>
              <a:t>05.</a:t>
            </a:r>
            <a:r>
              <a:rPr lang="ko-KR" altLang="en-US" sz="4400">
                <a:solidFill>
                  <a:schemeClr val="lt1"/>
                </a:solidFill>
                <a:latin typeface="HY헤드라인M"/>
                <a:ea typeface="HY헤드라인M"/>
              </a:rPr>
              <a:t> 느낀점</a:t>
            </a:r>
            <a:endParaRPr lang="ko-KR" altLang="en-US" sz="44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335400" y="3189091"/>
            <a:ext cx="1864468" cy="36551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조형섭</a:t>
            </a: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7706" y="1192854"/>
            <a:ext cx="2000250" cy="2000250"/>
          </a:xfrm>
          <a:prstGeom prst="rect">
            <a:avLst/>
          </a:prstGeom>
        </p:spPr>
      </p:pic>
      <p:sp>
        <p:nvSpPr>
          <p:cNvPr id="37" name="Text Placeholder 3"/>
          <p:cNvSpPr/>
          <p:nvPr/>
        </p:nvSpPr>
        <p:spPr>
          <a:xfrm>
            <a:off x="2386726" y="3760773"/>
            <a:ext cx="9137579" cy="1901334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개인적인 사정으로 일주일 정도 출석을 못 하는 바람에 예매 파트를 급하게 작업하게 되었다.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그래서  css 꾸미기나 코드를 깔끔하게 정리하지 못한 것이 아쉬웠지만,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남은 팀원들이 작업을 잘 해 주어서 좋은 결과물이 나왔다고 생각한다.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GIT을 이용한 Repository 관리나 웹호스팅도 초반에는 계획을 했었는데, 실제로는 하지 못한 부분도 아쉬움으로 남는다. 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335399" y="5956206"/>
            <a:ext cx="1864468" cy="366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박현상</a:t>
            </a:r>
            <a:endParaRPr lang="ko-KR" altLang="en-US" b="1">
              <a:latin typeface="맑은 고딕"/>
              <a:ea typeface="맑은 고딕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564" y="3828645"/>
            <a:ext cx="2072802" cy="2072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4160" y="3003098"/>
            <a:ext cx="2414552" cy="852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5000">
                <a:latin typeface="Arial Black"/>
              </a:rPr>
              <a:t>INDEX</a:t>
            </a:r>
            <a:endParaRPr lang="ko-KR" altLang="en-US" sz="5000">
              <a:latin typeface="Arial Black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616685" y="2502427"/>
            <a:ext cx="0" cy="1968574"/>
          </a:xfrm>
          <a:prstGeom prst="line">
            <a:avLst/>
          </a:prstGeom>
          <a:ln w="698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"/>
          <p:cNvGrpSpPr/>
          <p:nvPr/>
        </p:nvGrpSpPr>
        <p:grpSpPr>
          <a:xfrm rot="0">
            <a:off x="6096000" y="858239"/>
            <a:ext cx="4947768" cy="5030285"/>
            <a:chOff x="6375312" y="858239"/>
            <a:chExt cx="4947768" cy="5030285"/>
          </a:xfrm>
        </p:grpSpPr>
        <p:sp>
          <p:nvSpPr>
            <p:cNvPr id="20" name="TextBox 19"/>
            <p:cNvSpPr txBox="1"/>
            <p:nvPr/>
          </p:nvSpPr>
          <p:spPr>
            <a:xfrm>
              <a:off x="6375312" y="858239"/>
              <a:ext cx="970683" cy="721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200">
                  <a:latin typeface="HY헤드라인M"/>
                  <a:ea typeface="HY헤드라인M"/>
                </a:rPr>
                <a:t>01</a:t>
              </a:r>
              <a:endParaRPr lang="ko-KR" altLang="en-US" sz="4200">
                <a:latin typeface="HY헤드라인M"/>
                <a:ea typeface="HY헤드라인M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5312" y="2579370"/>
              <a:ext cx="970683" cy="724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200">
                  <a:latin typeface="HY헤드라인M"/>
                  <a:ea typeface="HY헤드라인M"/>
                </a:rPr>
                <a:t>03</a:t>
              </a:r>
              <a:endParaRPr lang="en-US" altLang="ko-KR" sz="4200">
                <a:latin typeface="HY헤드라인M"/>
                <a:ea typeface="HY헤드라인M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75312" y="4300504"/>
              <a:ext cx="970683" cy="727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200">
                  <a:latin typeface="HY헤드라인M"/>
                  <a:ea typeface="HY헤드라인M"/>
                </a:rPr>
                <a:t>05</a:t>
              </a:r>
              <a:endParaRPr lang="en-US" altLang="ko-KR" sz="4200">
                <a:latin typeface="HY헤드라인M"/>
                <a:ea typeface="HY헤드라인M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7938" y="993161"/>
              <a:ext cx="3875148" cy="42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>
                  <a:latin typeface="HY헤드라인M"/>
                  <a:ea typeface="HY헤드라인M"/>
                </a:rPr>
                <a:t>테이블 소개</a:t>
              </a:r>
              <a:endParaRPr lang="ko-KR" altLang="en-US" sz="2200">
                <a:latin typeface="HY헤드라인M"/>
                <a:ea typeface="HY헤드라인M"/>
              </a:endParaRPr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6375312" y="1709409"/>
              <a:ext cx="970683" cy="727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200">
                  <a:latin typeface="HY헤드라인M"/>
                  <a:ea typeface="HY헤드라인M"/>
                </a:rPr>
                <a:t>02</a:t>
              </a:r>
              <a:endParaRPr lang="en-US" altLang="ko-KR" sz="4200">
                <a:latin typeface="HY헤드라인M"/>
                <a:ea typeface="HY헤드라인M"/>
              </a:endParaRPr>
            </a:p>
          </p:txBody>
        </p:sp>
        <p:sp>
          <p:nvSpPr>
            <p:cNvPr id="31" name="TextBox 23"/>
            <p:cNvSpPr txBox="1"/>
            <p:nvPr/>
          </p:nvSpPr>
          <p:spPr>
            <a:xfrm>
              <a:off x="7447931" y="1869866"/>
              <a:ext cx="3875148" cy="42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>
                  <a:latin typeface="HY헤드라인M"/>
                  <a:ea typeface="HY헤드라인M"/>
                </a:rPr>
                <a:t>주요기능 소개</a:t>
              </a:r>
              <a:endParaRPr lang="ko-KR" altLang="en-US" sz="2200">
                <a:latin typeface="HY헤드라인M"/>
                <a:ea typeface="HY헤드라인M"/>
              </a:endParaRPr>
            </a:p>
          </p:txBody>
        </p:sp>
        <p:sp>
          <p:nvSpPr>
            <p:cNvPr id="33" name="TextBox 20"/>
            <p:cNvSpPr txBox="1"/>
            <p:nvPr/>
          </p:nvSpPr>
          <p:spPr>
            <a:xfrm>
              <a:off x="6375312" y="3429000"/>
              <a:ext cx="970683" cy="7244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200">
                  <a:latin typeface="HY헤드라인M"/>
                  <a:ea typeface="HY헤드라인M"/>
                </a:rPr>
                <a:t>04</a:t>
              </a:r>
              <a:endParaRPr lang="en-US" altLang="ko-KR" sz="4200">
                <a:latin typeface="HY헤드라인M"/>
                <a:ea typeface="HY헤드라인M"/>
              </a:endParaRPr>
            </a:p>
          </p:txBody>
        </p:sp>
        <p:sp>
          <p:nvSpPr>
            <p:cNvPr id="35" name="TextBox 21"/>
            <p:cNvSpPr txBox="1"/>
            <p:nvPr/>
          </p:nvSpPr>
          <p:spPr>
            <a:xfrm>
              <a:off x="6375312" y="5161199"/>
              <a:ext cx="970683" cy="727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4200">
                  <a:latin typeface="HY헤드라인M"/>
                  <a:ea typeface="HY헤드라인M"/>
                </a:rPr>
                <a:t>06</a:t>
              </a:r>
              <a:endParaRPr lang="en-US" altLang="ko-KR" sz="4200">
                <a:latin typeface="HY헤드라인M"/>
                <a:ea typeface="HY헤드라인M"/>
              </a:endParaRP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7447931" y="2715767"/>
              <a:ext cx="3875148" cy="42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>
                  <a:latin typeface="HY헤드라인M"/>
                  <a:ea typeface="HY헤드라인M"/>
                </a:rPr>
                <a:t>기능시연</a:t>
              </a:r>
              <a:endParaRPr lang="ko-KR" altLang="en-US" sz="2200">
                <a:latin typeface="HY헤드라인M"/>
                <a:ea typeface="HY헤드라인M"/>
              </a:endParaRPr>
            </a:p>
          </p:txBody>
        </p:sp>
        <p:sp>
          <p:nvSpPr>
            <p:cNvPr id="38" name="TextBox 23"/>
            <p:cNvSpPr txBox="1"/>
            <p:nvPr/>
          </p:nvSpPr>
          <p:spPr>
            <a:xfrm>
              <a:off x="7447931" y="3557291"/>
              <a:ext cx="3875148" cy="42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>
                  <a:latin typeface="HY헤드라인M"/>
                  <a:ea typeface="HY헤드라인M"/>
                </a:rPr>
                <a:t>조원 소개</a:t>
              </a:r>
              <a:endParaRPr lang="ko-KR" altLang="en-US" sz="2200">
                <a:latin typeface="HY헤드라인M"/>
                <a:ea typeface="HY헤드라인M"/>
              </a:endParaRPr>
            </a:p>
          </p:txBody>
        </p:sp>
        <p:sp>
          <p:nvSpPr>
            <p:cNvPr id="40" name="TextBox 23"/>
            <p:cNvSpPr txBox="1"/>
            <p:nvPr/>
          </p:nvSpPr>
          <p:spPr>
            <a:xfrm>
              <a:off x="7447931" y="4428727"/>
              <a:ext cx="3875148" cy="42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>
                  <a:latin typeface="HY헤드라인M"/>
                  <a:ea typeface="HY헤드라인M"/>
                </a:rPr>
                <a:t>느낀점</a:t>
              </a:r>
              <a:endParaRPr lang="ko-KR" altLang="en-US" sz="2200">
                <a:latin typeface="HY헤드라인M"/>
                <a:ea typeface="HY헤드라인M"/>
              </a:endParaRPr>
            </a:p>
          </p:txBody>
        </p:sp>
        <p:sp>
          <p:nvSpPr>
            <p:cNvPr id="41" name="TextBox 23"/>
            <p:cNvSpPr txBox="1"/>
            <p:nvPr/>
          </p:nvSpPr>
          <p:spPr>
            <a:xfrm>
              <a:off x="7447931" y="5320429"/>
              <a:ext cx="3875148" cy="424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200">
                  <a:latin typeface="HY헤드라인M"/>
                  <a:ea typeface="HY헤드라인M"/>
                </a:rPr>
                <a:t>QnA</a:t>
              </a:r>
              <a:endParaRPr lang="en-US" altLang="ko-KR" sz="2200"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5127;p44"/>
          <p:cNvSpPr txBox="1"/>
          <p:nvPr/>
        </p:nvSpPr>
        <p:spPr>
          <a:xfrm>
            <a:off x="2267039" y="106576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>
                <a:solidFill>
                  <a:schemeClr val="lt1"/>
                </a:solidFill>
                <a:latin typeface="HY헤드라인M"/>
                <a:ea typeface="HY헤드라인M"/>
              </a:rPr>
              <a:t>05.</a:t>
            </a:r>
            <a:r>
              <a:rPr lang="ko-KR" altLang="en-US" sz="4400">
                <a:solidFill>
                  <a:schemeClr val="lt1"/>
                </a:solidFill>
                <a:latin typeface="HY헤드라인M"/>
                <a:ea typeface="HY헤드라인M"/>
              </a:rPr>
              <a:t> 느낀점</a:t>
            </a:r>
            <a:endParaRPr lang="ko-KR" altLang="en-US" sz="44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978" name=""/>
          <p:cNvSpPr txBox="1"/>
          <p:nvPr/>
        </p:nvSpPr>
        <p:spPr>
          <a:xfrm>
            <a:off x="406330" y="3246241"/>
            <a:ext cx="1864468" cy="365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latin typeface="맑은 고딕"/>
                <a:ea typeface="맑은 고딕"/>
              </a:rPr>
              <a:t>이예진</a:t>
            </a:r>
            <a:endParaRPr lang="ko-KR" altLang="en-US" b="1">
              <a:latin typeface="맑은 고딕"/>
              <a:ea typeface="맑은 고딕"/>
            </a:endParaRPr>
          </a:p>
        </p:txBody>
      </p:sp>
      <p:sp>
        <p:nvSpPr>
          <p:cNvPr id="979" name="Text Placeholder 3"/>
          <p:cNvSpPr/>
          <p:nvPr/>
        </p:nvSpPr>
        <p:spPr>
          <a:xfrm>
            <a:off x="2447929" y="1093771"/>
            <a:ext cx="9208511" cy="2641042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>
            <a:noAutofit/>
          </a:bodyPr>
          <a:lstStyle/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담당한 기능을 코드로 작성하는 데 ajax를 사용하는 과정에서 오류가 많이 발생해서 마음이 꺾일 뻔했지만, 조원들의 도움으로 완성할 수 있어서 다행이었다.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수업 시간에 듣고 이해했다고 생각했던 이론도 사용하려니 헷갈려서 당황했지만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프로젝트를 통해 수업 시간에 배웠던 내용들을 응용해 볼 수 있어서 공부가 많이 되었다.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  <a:p>
            <a:pPr marL="342900" indent="-306000" defTabSz="457200" latinLnBrk="1">
              <a:lnSpc>
                <a:spcPct val="120000"/>
              </a:lnSpc>
              <a:spcBef>
                <a:spcPct val="4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/>
              <a:buChar char=""/>
              <a:defRPr/>
            </a:pPr>
            <a:r>
              <a:rPr lang="ko-KR" altLang="en-US" sz="1700">
                <a:ln w="9525" cap="flat" cmpd="sng" algn="ctr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  <a:prstDash val="solid"/>
                  <a:round/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HY헤드라인M"/>
                <a:ea typeface="HY헤드라인M"/>
              </a:rPr>
              <a:t>그리고 내가 생각한 방법으로 코드를 작성하고 원하는 기능을 구현할 수 있어서 보람 있었다.</a:t>
            </a:r>
            <a:endParaRPr lang="ko-KR" altLang="en-US" sz="1700">
              <a:ln w="9525" cap="flat" cmpd="sng" algn="ctr"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  <a:prstDash val="solid"/>
                <a:round/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HY헤드라인M"/>
              <a:ea typeface="HY헤드라인M"/>
            </a:endParaRPr>
          </a:p>
        </p:txBody>
      </p:sp>
      <p:pic>
        <p:nvPicPr>
          <p:cNvPr id="9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738" y="1080736"/>
            <a:ext cx="2143424" cy="2143424"/>
          </a:xfrm>
          <a:prstGeom prst="rect">
            <a:avLst/>
          </a:prstGeom>
        </p:spPr>
      </p:pic>
      <p:pic>
        <p:nvPicPr>
          <p:cNvPr id="9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268011"/>
            <a:ext cx="12145687" cy="2589989"/>
          </a:xfrm>
          <a:prstGeom prst="rect">
            <a:avLst/>
          </a:prstGeom>
        </p:spPr>
      </p:pic>
      <p:pic>
        <p:nvPicPr>
          <p:cNvPr id="98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0513" y="5455596"/>
            <a:ext cx="3472836" cy="8523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/>
          <p:cNvSpPr txBox="1"/>
          <p:nvPr/>
        </p:nvSpPr>
        <p:spPr>
          <a:xfrm>
            <a:off x="6968236" y="2828236"/>
            <a:ext cx="4944987" cy="120152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xmlns:mc="http://schemas.openxmlformats.org/markup-compatibility/2006" xmlns:hp="http://schemas.haansoft.com/office/presentation/8.0" sz="5400" kern="1200" mc:Ignorable="hp" hp:hslEmbossed="0">
                <a:ln w="9525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5000">
                <a:latin typeface="Arial Black"/>
              </a:rPr>
              <a:t>Q</a:t>
            </a:r>
            <a:r>
              <a:rPr lang="ko-KR" altLang="en-US" sz="5000">
                <a:latin typeface="Arial Black"/>
              </a:rPr>
              <a:t> </a:t>
            </a:r>
            <a:r>
              <a:rPr lang="en-US" altLang="ko-KR" sz="5000">
                <a:latin typeface="Arial Black"/>
              </a:rPr>
              <a:t>n</a:t>
            </a:r>
            <a:r>
              <a:rPr lang="ko-KR" altLang="en-US" sz="5000">
                <a:latin typeface="Arial Black"/>
              </a:rPr>
              <a:t> </a:t>
            </a:r>
            <a:r>
              <a:rPr lang="en-US" altLang="ko-KR" sz="5000">
                <a:latin typeface="Arial Black"/>
              </a:rPr>
              <a:t>A</a:t>
            </a:r>
            <a:endParaRPr lang="en-US" altLang="ko-KR" sz="5000">
              <a:latin typeface="Arial Black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8933" y="603491"/>
            <a:ext cx="5167067" cy="5878539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683625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3"/>
          <p:cNvSpPr txBox="1"/>
          <p:nvPr/>
        </p:nvSpPr>
        <p:spPr>
          <a:xfrm>
            <a:off x="4787037" y="3113529"/>
            <a:ext cx="2617926" cy="618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>
                <a:latin typeface="HY헤드라인M"/>
                <a:ea typeface="HY헤드라인M"/>
              </a:rPr>
              <a:t>감사합니다</a:t>
            </a:r>
            <a:r>
              <a:rPr lang="en-US" altLang="ko-KR" sz="3500">
                <a:latin typeface="HY헤드라인M"/>
                <a:ea typeface="HY헤드라인M"/>
              </a:rPr>
              <a:t>.</a:t>
            </a:r>
            <a:endParaRPr lang="en-US" altLang="ko-KR" sz="3500">
              <a:latin typeface="HY헤드라인M"/>
              <a:ea typeface="HY헤드라인M"/>
            </a:endParaRPr>
          </a:p>
        </p:txBody>
      </p:sp>
      <p:sp>
        <p:nvSpPr>
          <p:cNvPr id="976" name="직사각형 975"/>
          <p:cNvSpPr/>
          <p:nvPr/>
        </p:nvSpPr>
        <p:spPr>
          <a:xfrm>
            <a:off x="973931" y="592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1508353" y="1250506"/>
            <a:ext cx="9137193" cy="3750240"/>
            <a:chOff x="1498828" y="1260031"/>
            <a:chExt cx="9137193" cy="3750240"/>
          </a:xfrm>
        </p:grpSpPr>
        <p:sp>
          <p:nvSpPr>
            <p:cNvPr id="5" name="TextBox 3"/>
            <p:cNvSpPr txBox="1"/>
            <p:nvPr/>
          </p:nvSpPr>
          <p:spPr>
            <a:xfrm>
              <a:off x="1498828" y="1271582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[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9600160" y="1260031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]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3442335" y="3030857"/>
              <a:ext cx="5326380" cy="7962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600">
                  <a:solidFill>
                    <a:schemeClr val="lt1"/>
                  </a:solidFill>
                  <a:latin typeface="HY헤드라인M"/>
                  <a:ea typeface="HY헤드라인M"/>
                </a:rPr>
                <a:t>Part 1.</a:t>
              </a:r>
              <a:r>
                <a:rPr lang="ko-KR" altLang="en-US" sz="4600" i="1">
                  <a:solidFill>
                    <a:schemeClr val="lt1"/>
                  </a:solidFill>
                  <a:latin typeface="HY헤드라인M"/>
                  <a:ea typeface="HY헤드라인M"/>
                </a:rPr>
                <a:t> </a:t>
              </a:r>
              <a:r>
                <a:rPr lang="ko-KR" altLang="en-US" sz="4600">
                  <a:solidFill>
                    <a:schemeClr val="lt1"/>
                  </a:solidFill>
                  <a:latin typeface="HY헤드라인M"/>
                  <a:ea typeface="HY헤드라인M"/>
                </a:rPr>
                <a:t>테이블 소개</a:t>
              </a:r>
              <a:endParaRPr lang="ko-KR" altLang="en-US" sz="4600">
                <a:solidFill>
                  <a:schemeClr val="lt1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127;p44"/>
          <p:cNvSpPr txBox="1"/>
          <p:nvPr/>
        </p:nvSpPr>
        <p:spPr>
          <a:xfrm>
            <a:off x="2267039" y="106576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xmlns:mc="http://schemas.openxmlformats.org/markup-compatibility/2006" xmlns:hp="http://schemas.haansoft.com/office/presentation/8.0" sz="5400" kern="1200" mc:Ignorable="hp" hp:hslEmbossed="0">
                <a:ln w="9525"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>
                <a:solidFill>
                  <a:schemeClr val="lt1"/>
                </a:solidFill>
                <a:latin typeface="HY헤드라인M"/>
                <a:ea typeface="HY헤드라인M"/>
              </a:rPr>
              <a:t>01.</a:t>
            </a:r>
            <a:r>
              <a:rPr lang="ko-KR" altLang="en-US" sz="4400">
                <a:solidFill>
                  <a:schemeClr val="lt1"/>
                </a:solidFill>
                <a:latin typeface="HY헤드라인M"/>
                <a:ea typeface="HY헤드라인M"/>
              </a:rPr>
              <a:t> 테이블 소개</a:t>
            </a:r>
            <a:endParaRPr lang="ko-KR" altLang="en-US" sz="44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4750" y="981533"/>
            <a:ext cx="9762501" cy="5572477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"/>
          <p:cNvGrpSpPr/>
          <p:nvPr/>
        </p:nvGrpSpPr>
        <p:grpSpPr>
          <a:xfrm rot="0">
            <a:off x="1508353" y="1250506"/>
            <a:ext cx="9137193" cy="3750240"/>
            <a:chOff x="1498828" y="1260031"/>
            <a:chExt cx="9137193" cy="3750240"/>
          </a:xfrm>
        </p:grpSpPr>
        <p:sp>
          <p:nvSpPr>
            <p:cNvPr id="5" name="TextBox 3"/>
            <p:cNvSpPr txBox="1"/>
            <p:nvPr/>
          </p:nvSpPr>
          <p:spPr>
            <a:xfrm>
              <a:off x="1498828" y="1271582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[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9600160" y="1260031"/>
              <a:ext cx="1035861" cy="3738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lt1"/>
                  </a:solidFill>
                  <a:latin typeface="Arial"/>
                  <a:cs typeface="Arial"/>
                </a:rPr>
                <a:t>]</a:t>
              </a:r>
              <a:endParaRPr lang="ko-KR" altLang="en-US" sz="23900">
                <a:solidFill>
                  <a:schemeClr val="lt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2"/>
            <p:cNvSpPr txBox="1"/>
            <p:nvPr/>
          </p:nvSpPr>
          <p:spPr>
            <a:xfrm>
              <a:off x="3023235" y="3030857"/>
              <a:ext cx="6107429" cy="7962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600">
                  <a:solidFill>
                    <a:schemeClr val="lt1"/>
                  </a:solidFill>
                  <a:latin typeface="HY헤드라인M"/>
                  <a:ea typeface="HY헤드라인M"/>
                </a:rPr>
                <a:t>Part 2.</a:t>
              </a:r>
              <a:r>
                <a:rPr lang="ko-KR" altLang="en-US" sz="4600" i="1">
                  <a:solidFill>
                    <a:schemeClr val="lt1"/>
                  </a:solidFill>
                  <a:latin typeface="HY헤드라인M"/>
                  <a:ea typeface="HY헤드라인M"/>
                </a:rPr>
                <a:t> </a:t>
              </a:r>
              <a:r>
                <a:rPr lang="ko-KR" altLang="en-US" sz="4600">
                  <a:solidFill>
                    <a:schemeClr val="lt1"/>
                  </a:solidFill>
                  <a:latin typeface="HY헤드라인M"/>
                  <a:ea typeface="HY헤드라인M"/>
                </a:rPr>
                <a:t>주요 기능 소개</a:t>
              </a:r>
              <a:endParaRPr lang="ko-KR" altLang="en-US" sz="4600">
                <a:solidFill>
                  <a:schemeClr val="lt1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 rot="0">
            <a:off x="843042" y="1306419"/>
            <a:ext cx="4927145" cy="1987326"/>
            <a:chOff x="2062899" y="1739678"/>
            <a:chExt cx="4005045" cy="1987326"/>
          </a:xfrm>
        </p:grpSpPr>
        <p:sp>
          <p:nvSpPr>
            <p:cNvPr id="2" name="TextBox 1"/>
            <p:cNvSpPr txBox="1"/>
            <p:nvPr/>
          </p:nvSpPr>
          <p:spPr>
            <a:xfrm>
              <a:off x="2062898" y="1739678"/>
              <a:ext cx="970682" cy="720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200">
                  <a:latin typeface="HY헤드라인M"/>
                  <a:ea typeface="HY헤드라인M"/>
                </a:rPr>
                <a:t>Ⅰ</a:t>
              </a:r>
              <a:endParaRPr lang="ko-KR" altLang="en-US" sz="4200">
                <a:latin typeface="HY헤드라인M"/>
                <a:ea typeface="HY헤드라인M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01563" y="2262898"/>
              <a:ext cx="1746205" cy="416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 b="1">
                  <a:latin typeface="HY헤드라인M"/>
                  <a:ea typeface="HY헤드라인M"/>
                  <a:cs typeface="Arial"/>
                </a:rPr>
                <a:t>예매 및 결제</a:t>
              </a:r>
              <a:endParaRPr lang="ko-KR" altLang="en-US" sz="2200" b="1">
                <a:latin typeface="HY헤드라인M"/>
                <a:ea typeface="HY헤드라인M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01563" y="2847785"/>
              <a:ext cx="3266381" cy="879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□ </a:t>
              </a:r>
              <a:r>
                <a:rPr lang="en-US" altLang="ko-KR" sz="1300">
                  <a:solidFill>
                    <a:schemeClr val="tx1"/>
                  </a:solidFill>
                  <a:latin typeface="HY헤드라인M"/>
                  <a:ea typeface="HY헤드라인M"/>
                </a:rPr>
                <a:t>ajax</a:t>
              </a: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를 사용한 영화 목록</a:t>
              </a:r>
              <a:r>
                <a:rPr lang="en-US" altLang="ko-KR" sz="1300">
                  <a:solidFill>
                    <a:schemeClr val="tx1"/>
                  </a:solidFill>
                  <a:latin typeface="HY헤드라인M"/>
                  <a:ea typeface="HY헤드라인M"/>
                </a:rPr>
                <a:t>,</a:t>
              </a: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 날짜</a:t>
              </a:r>
              <a:r>
                <a:rPr lang="en-US" altLang="ko-KR" sz="1300">
                  <a:solidFill>
                    <a:schemeClr val="tx1"/>
                  </a:solidFill>
                  <a:latin typeface="HY헤드라인M"/>
                  <a:ea typeface="HY헤드라인M"/>
                </a:rPr>
                <a:t>,</a:t>
              </a: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 스케쥴까지 출력</a:t>
              </a:r>
              <a:endParaRPr lang="ko-KR" altLang="en-US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  <a:p>
              <a:pPr>
                <a:defRPr/>
              </a:pPr>
              <a:endParaRPr lang="en-US" altLang="ko-KR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  <a:p>
              <a:pPr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□ 카카오 페이</a:t>
              </a:r>
              <a:r>
                <a:rPr lang="en-US" altLang="ko-KR" sz="1300">
                  <a:solidFill>
                    <a:schemeClr val="tx1"/>
                  </a:solidFill>
                  <a:latin typeface="HY헤드라인M"/>
                  <a:ea typeface="HY헤드라인M"/>
                </a:rPr>
                <a:t> API</a:t>
              </a: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사용 결제 구현</a:t>
              </a:r>
              <a:endParaRPr lang="ko-KR" altLang="en-US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  <a:p>
              <a:pPr>
                <a:defRPr/>
              </a:pPr>
              <a:endParaRPr lang="en-US" altLang="ko-KR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 rot="0">
            <a:off x="5827931" y="1306419"/>
            <a:ext cx="3832786" cy="1425351"/>
            <a:chOff x="2062900" y="1739678"/>
            <a:chExt cx="3832786" cy="1425351"/>
          </a:xfrm>
        </p:grpSpPr>
        <p:sp>
          <p:nvSpPr>
            <p:cNvPr id="13" name="TextBox 12"/>
            <p:cNvSpPr txBox="1"/>
            <p:nvPr/>
          </p:nvSpPr>
          <p:spPr>
            <a:xfrm>
              <a:off x="2062900" y="1739678"/>
              <a:ext cx="970683" cy="720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200">
                  <a:latin typeface="HY헤드라인M"/>
                  <a:ea typeface="HY헤드라인M"/>
                </a:rPr>
                <a:t>Ⅱ</a:t>
              </a:r>
              <a:endParaRPr lang="ko-KR" altLang="en-US" sz="4200">
                <a:latin typeface="HY헤드라인M"/>
                <a:ea typeface="HY헤드라인M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01566" y="2262898"/>
              <a:ext cx="1659193" cy="4163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200" b="1">
                  <a:latin typeface="HY헤드라인M"/>
                  <a:ea typeface="HY헤드라인M"/>
                  <a:cs typeface="Arial"/>
                </a:rPr>
                <a:t>관리자 기능</a:t>
              </a:r>
              <a:endParaRPr lang="ko-KR" altLang="en-US" sz="2200" b="1">
                <a:latin typeface="HY헤드라인M"/>
                <a:ea typeface="HY헤드라인M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01566" y="2847785"/>
              <a:ext cx="3094120" cy="317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500">
                  <a:solidFill>
                    <a:schemeClr val="tx1"/>
                  </a:solidFill>
                  <a:latin typeface="HY헤드라인M"/>
                  <a:ea typeface="HY헤드라인M"/>
                </a:rPr>
                <a:t>□ 관리자 기능을 </a:t>
              </a:r>
              <a:r>
                <a:rPr lang="en-US" altLang="ko-KR" sz="1500">
                  <a:solidFill>
                    <a:schemeClr val="tx1"/>
                  </a:solidFill>
                  <a:latin typeface="HY헤드라인M"/>
                  <a:ea typeface="HY헤드라인M"/>
                </a:rPr>
                <a:t>side bar</a:t>
              </a:r>
              <a:r>
                <a:rPr lang="ko-KR" altLang="en-US" sz="1500">
                  <a:solidFill>
                    <a:schemeClr val="tx1"/>
                  </a:solidFill>
                  <a:latin typeface="HY헤드라인M"/>
                  <a:ea typeface="HY헤드라인M"/>
                </a:rPr>
                <a:t>에 구현</a:t>
              </a:r>
              <a:endParaRPr lang="ko-KR" altLang="en-US" sz="1500">
                <a:solidFill>
                  <a:schemeClr val="tx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 rot="0">
            <a:off x="2551187" y="3782661"/>
            <a:ext cx="4633290" cy="1787559"/>
            <a:chOff x="2062899" y="1739678"/>
            <a:chExt cx="4197572" cy="1787559"/>
          </a:xfrm>
        </p:grpSpPr>
        <p:sp>
          <p:nvSpPr>
            <p:cNvPr id="18" name="TextBox 17"/>
            <p:cNvSpPr txBox="1"/>
            <p:nvPr/>
          </p:nvSpPr>
          <p:spPr>
            <a:xfrm>
              <a:off x="2062899" y="1739678"/>
              <a:ext cx="970681" cy="720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200">
                  <a:latin typeface="HY헤드라인M"/>
                  <a:ea typeface="HY헤드라인M"/>
                </a:rPr>
                <a:t>Ⅲ</a:t>
              </a:r>
              <a:endParaRPr lang="ko-KR" altLang="en-US" sz="4200">
                <a:latin typeface="HY헤드라인M"/>
                <a:ea typeface="HY헤드라인M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01565" y="2262898"/>
              <a:ext cx="1442693" cy="416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200" b="1">
                  <a:latin typeface="HY헤드라인M"/>
                  <a:ea typeface="HY헤드라인M"/>
                  <a:cs typeface="Arial"/>
                </a:rPr>
                <a:t>리뷰</a:t>
              </a:r>
              <a:endParaRPr lang="en-US" altLang="ko-KR" sz="2200" b="1">
                <a:latin typeface="HY헤드라인M"/>
                <a:ea typeface="HY헤드라인M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01565" y="2847785"/>
              <a:ext cx="3458906" cy="679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□ 로그인 후에만 영화리뷰 작성 가능</a:t>
              </a:r>
              <a:endParaRPr lang="ko-KR" altLang="en-US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  <a:p>
              <a:pPr>
                <a:defRPr/>
              </a:pPr>
              <a:endParaRPr lang="ko-KR" altLang="en-US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  <a:p>
              <a:pPr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□ 리뷰 수정시 작성된 위치에서  수정 가능</a:t>
              </a:r>
              <a:endParaRPr lang="ko-KR" altLang="en-US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 rot="0">
            <a:off x="7779268" y="3782661"/>
            <a:ext cx="3164008" cy="1397034"/>
            <a:chOff x="2062900" y="1739678"/>
            <a:chExt cx="3164008" cy="1397034"/>
          </a:xfrm>
        </p:grpSpPr>
        <p:sp>
          <p:nvSpPr>
            <p:cNvPr id="23" name="TextBox 22"/>
            <p:cNvSpPr txBox="1"/>
            <p:nvPr/>
          </p:nvSpPr>
          <p:spPr>
            <a:xfrm>
              <a:off x="2062900" y="1739678"/>
              <a:ext cx="970683" cy="720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4200">
                  <a:latin typeface="HY헤드라인M"/>
                  <a:ea typeface="HY헤드라인M"/>
                </a:rPr>
                <a:t>Ⅳ</a:t>
              </a:r>
              <a:endParaRPr lang="ko-KR" altLang="en-US" sz="4200">
                <a:latin typeface="HY헤드라인M"/>
                <a:ea typeface="HY헤드라인M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01566" y="2262898"/>
              <a:ext cx="1641431" cy="4166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 b="1">
                  <a:latin typeface="HY헤드라인M"/>
                  <a:ea typeface="HY헤드라인M"/>
                  <a:cs typeface="Arial"/>
                </a:rPr>
                <a:t>ID, PW</a:t>
              </a:r>
              <a:r>
                <a:rPr lang="ko-KR" altLang="en-US" sz="2200" b="1">
                  <a:latin typeface="HY헤드라인M"/>
                  <a:ea typeface="HY헤드라인M"/>
                  <a:cs typeface="Arial"/>
                </a:rPr>
                <a:t> 찾기</a:t>
              </a:r>
              <a:endParaRPr lang="ko-KR" altLang="en-US" sz="2200" b="1">
                <a:latin typeface="HY헤드라인M"/>
                <a:ea typeface="HY헤드라인M"/>
                <a:cs typeface="Arial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01566" y="2847785"/>
              <a:ext cx="2425342" cy="2889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300">
                  <a:solidFill>
                    <a:schemeClr val="tx1"/>
                  </a:solidFill>
                  <a:latin typeface="HY헤드라인M"/>
                  <a:ea typeface="HY헤드라인M"/>
                </a:rPr>
                <a:t>□ 휴대폰 인증 추가</a:t>
              </a:r>
              <a:endParaRPr lang="ko-KR" altLang="en-US" sz="1300">
                <a:solidFill>
                  <a:schemeClr val="tx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897659" y="2109010"/>
              <a:ext cx="21438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Google Shape;5127;p44"/>
          <p:cNvSpPr txBox="1"/>
          <p:nvPr/>
        </p:nvSpPr>
        <p:spPr>
          <a:xfrm>
            <a:off x="2267039" y="106576"/>
            <a:ext cx="7620855" cy="99580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4400">
                <a:solidFill>
                  <a:schemeClr val="lt1"/>
                </a:solidFill>
                <a:latin typeface="HY헤드라인M"/>
                <a:ea typeface="HY헤드라인M"/>
              </a:rPr>
              <a:t>02.</a:t>
            </a:r>
            <a:r>
              <a:rPr lang="ko-KR" altLang="en-US" sz="4400">
                <a:solidFill>
                  <a:schemeClr val="lt1"/>
                </a:solidFill>
                <a:latin typeface="HY헤드라인M"/>
                <a:ea typeface="HY헤드라인M"/>
              </a:rPr>
              <a:t> 주요 기능</a:t>
            </a:r>
            <a:endParaRPr lang="ko-KR" altLang="en-US" sz="44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Ⅰ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예매 및 결제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598500" y="2927985"/>
            <a:ext cx="6995000" cy="100393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ajax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를 사용한 영화 목록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날짜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 스케쥴까지 출력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각각의 영역마다 선택되면 하나씩 밑에 정보가 추가 된다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2000">
              <a:latin typeface="HY헤드라인M"/>
              <a:ea typeface="HY헤드라인M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7544" y="1006861"/>
            <a:ext cx="9278645" cy="3648584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81063" y="170517"/>
            <a:ext cx="7163800" cy="668748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6799" y="341990"/>
            <a:ext cx="10059805" cy="6516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Ⅰ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예매 및 결제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7867" y="1004906"/>
            <a:ext cx="6001588" cy="261974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30773" y="994369"/>
            <a:ext cx="6144482" cy="2619740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7505" y="1036826"/>
            <a:ext cx="5973008" cy="2610214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95400" y="3611191"/>
            <a:ext cx="9601200" cy="62865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0" y="951366"/>
            <a:ext cx="12192000" cy="3247132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8982076" y="3567110"/>
            <a:ext cx="676275" cy="5143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3931" y="973932"/>
            <a:ext cx="10244138" cy="5672137"/>
          </a:xfrm>
          <a:prstGeom prst="rect">
            <a:avLst/>
          </a:prstGeom>
          <a:noFill/>
          <a:ln w="69850" cap="sq">
            <a:solidFill>
              <a:schemeClr val="tx1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Google Shape;5127;p44"/>
          <p:cNvSpPr txBox="1"/>
          <p:nvPr/>
        </p:nvSpPr>
        <p:spPr>
          <a:xfrm>
            <a:off x="929485" y="106576"/>
            <a:ext cx="7620855" cy="762748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Ⅰ</a:t>
            </a:r>
            <a:r>
              <a:rPr lang="en-US" altLang="ko-KR" sz="3500">
                <a:solidFill>
                  <a:schemeClr val="lt1"/>
                </a:solidFill>
                <a:latin typeface="HY헤드라인M"/>
                <a:ea typeface="HY헤드라인M"/>
              </a:rPr>
              <a:t>.</a:t>
            </a:r>
            <a:r>
              <a:rPr lang="ko-KR" altLang="en-US" sz="3500">
                <a:solidFill>
                  <a:schemeClr val="lt1"/>
                </a:solidFill>
                <a:latin typeface="HY헤드라인M"/>
                <a:ea typeface="HY헤드라인M"/>
              </a:rPr>
              <a:t> 예매 및 결제</a:t>
            </a:r>
            <a:endParaRPr lang="ko-KR" altLang="en-US" sz="3500">
              <a:solidFill>
                <a:schemeClr val="lt1"/>
              </a:solidFill>
              <a:latin typeface="HY헤드라인M"/>
              <a:ea typeface="HY헤드라인M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2598500" y="3231832"/>
            <a:ext cx="6995000" cy="39528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인원 선택과 좌석 선택이 완료되면 결제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카카오 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API) </a:t>
            </a:r>
            <a:r>
              <a:rPr lang="ko-KR" altLang="en-US" sz="2000">
                <a:solidFill>
                  <a:schemeClr val="tx1"/>
                </a:solidFill>
                <a:latin typeface="HY헤드라인M"/>
                <a:ea typeface="HY헤드라인M"/>
              </a:rPr>
              <a:t>실행</a:t>
            </a:r>
            <a:r>
              <a:rPr lang="en-US" altLang="ko-KR" sz="2000">
                <a:solidFill>
                  <a:schemeClr val="tx1"/>
                </a:solidFill>
                <a:latin typeface="HY헤드라인M"/>
                <a:ea typeface="HY헤드라인M"/>
              </a:rPr>
              <a:t>!</a:t>
            </a:r>
            <a:endParaRPr lang="en-US" altLang="ko-KR" sz="2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4090" y="725578"/>
            <a:ext cx="7457252" cy="5848698"/>
          </a:xfrm>
          <a:prstGeom prst="rect">
            <a:avLst/>
          </a:prstGeom>
        </p:spPr>
      </p:pic>
      <p:sp>
        <p:nvSpPr>
          <p:cNvPr id="19" name=""/>
          <p:cNvSpPr/>
          <p:nvPr/>
        </p:nvSpPr>
        <p:spPr>
          <a:xfrm>
            <a:off x="6638114" y="6149704"/>
            <a:ext cx="283723" cy="273591"/>
          </a:xfrm>
          <a:prstGeom prst="rect">
            <a:avLst/>
          </a:prstGeom>
          <a:noFill/>
          <a:ln w="38100">
            <a:solidFill>
              <a:srgbClr val="ff0000"/>
            </a:solidFill>
            <a:miter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22915" y="785712"/>
            <a:ext cx="4582164" cy="5772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2147483647"/>
        <a:ea typeface=""/>
        <a:cs typeface=""/>
        <a:font script="Jpan" typeface="MS PGothic"/>
        <a:font script="Hang" typeface="돋움"/>
        <a:font script="Hans" typeface="方正舒体"/>
        <a:font script="Hant" typeface="Microsoft JhengHe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2147483647"/>
        <a:ea typeface=""/>
        <a:cs typeface=""/>
        <a:font script="Jpan" typeface="MS PGothic"/>
        <a:font script="Hang" typeface="돋움"/>
        <a:font script="Hans" typeface="方正舒体"/>
        <a:font script="Hant" typeface="Microsoft JhengHe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750</ep:Words>
  <ep:PresentationFormat>와이드스크린</ep:PresentationFormat>
  <ep:Paragraphs>122</ep:Paragraphs>
  <ep:Slides>22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슬레이트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2021-09-27T11:46:37.000</dcterms:created>
  <dc:creator>CHOI</dc:creator>
  <cp:lastModifiedBy>user</cp:lastModifiedBy>
  <dcterms:modified xsi:type="dcterms:W3CDTF">2023-06-28T04:42:14.009</dcterms:modified>
  <cp:revision>80</cp:revision>
  <dc:title>PowerPoint 프레젠테이션</dc:title>
  <cp:version>1000.0000.01</cp:version>
</cp:coreProperties>
</file>